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0439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8279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887838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8887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021049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43836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5050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3473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899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3454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1504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5765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819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003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4336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6168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F2DE4-B668-4874-BFB7-D21403554513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9566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4963" y="1224958"/>
            <a:ext cx="7766936" cy="1646302"/>
          </a:xfrm>
        </p:spPr>
        <p:txBody>
          <a:bodyPr/>
          <a:lstStyle/>
          <a:p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Computer Networks</a:t>
            </a:r>
            <a:endParaRPr lang="en-GB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8195" y="3136392"/>
            <a:ext cx="7766936" cy="2532887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en-GB" sz="4000" b="1" dirty="0" smtClean="0">
                <a:solidFill>
                  <a:schemeClr val="tx1"/>
                </a:solidFill>
              </a:rPr>
              <a:t>By </a:t>
            </a:r>
            <a:r>
              <a:rPr lang="en-GB" sz="4000" b="1" dirty="0" err="1" smtClean="0">
                <a:solidFill>
                  <a:schemeClr val="tx1"/>
                </a:solidFill>
              </a:rPr>
              <a:t>Sadiq</a:t>
            </a:r>
            <a:r>
              <a:rPr lang="en-GB" sz="4000" b="1" dirty="0" smtClean="0">
                <a:solidFill>
                  <a:schemeClr val="tx1"/>
                </a:solidFill>
              </a:rPr>
              <a:t> Shah</a:t>
            </a:r>
          </a:p>
          <a:p>
            <a:pPr algn="ctr"/>
            <a:r>
              <a:rPr lang="en-GB" sz="4000" b="1" dirty="0" smtClean="0">
                <a:solidFill>
                  <a:srgbClr val="FF0000"/>
                </a:solidFill>
              </a:rPr>
              <a:t>Lecture 4</a:t>
            </a:r>
          </a:p>
          <a:p>
            <a:pPr algn="ctr"/>
            <a:r>
              <a:rPr lang="en-GB" sz="4000" b="1" dirty="0" smtClean="0">
                <a:solidFill>
                  <a:srgbClr val="FF0000"/>
                </a:solidFill>
              </a:rPr>
              <a:t>(Chapter 2)</a:t>
            </a:r>
          </a:p>
          <a:p>
            <a:pPr algn="ctr"/>
            <a:endParaRPr lang="en-GB" sz="5400" b="1" u="sng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en-GB" sz="5400" b="1" u="sng" dirty="0" smtClean="0">
                <a:solidFill>
                  <a:schemeClr val="accent5">
                    <a:lumMod val="50000"/>
                  </a:schemeClr>
                </a:solidFill>
              </a:rPr>
              <a:t>FATA University</a:t>
            </a:r>
            <a:endParaRPr lang="en-GB" sz="5400" b="1" u="sng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45486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886" y="216408"/>
            <a:ext cx="8596668" cy="1320800"/>
          </a:xfrm>
        </p:spPr>
        <p:txBody>
          <a:bodyPr/>
          <a:lstStyle/>
          <a:p>
            <a:r>
              <a:rPr lang="en-GB" b="1" dirty="0"/>
              <a:t>Layers in the TCP/IP Protocol Suite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870" y="1225297"/>
            <a:ext cx="8596668" cy="4304002"/>
          </a:xfrm>
        </p:spPr>
        <p:txBody>
          <a:bodyPr>
            <a:normAutofit/>
          </a:bodyPr>
          <a:lstStyle/>
          <a:p>
            <a:r>
              <a:rPr lang="en-GB" sz="2200" dirty="0" smtClean="0"/>
              <a:t>Functions </a:t>
            </a:r>
            <a:r>
              <a:rPr lang="en-GB" sz="2200" dirty="0"/>
              <a:t>and duties of layers </a:t>
            </a:r>
            <a:r>
              <a:rPr lang="en-GB" sz="2200" dirty="0" smtClean="0"/>
              <a:t>in the </a:t>
            </a:r>
            <a:r>
              <a:rPr lang="en-GB" sz="2200" dirty="0"/>
              <a:t>TCP/IP protocol </a:t>
            </a:r>
            <a:r>
              <a:rPr lang="en-GB" sz="2200" dirty="0" smtClean="0"/>
              <a:t>suite</a:t>
            </a:r>
          </a:p>
          <a:p>
            <a:r>
              <a:rPr lang="en-GB" sz="2200" dirty="0"/>
              <a:t>To better understand the duties of each layer, we need to think about </a:t>
            </a:r>
            <a:r>
              <a:rPr lang="en-GB" sz="2200" dirty="0" smtClean="0"/>
              <a:t>the logical </a:t>
            </a:r>
            <a:r>
              <a:rPr lang="en-GB" sz="2200" dirty="0"/>
              <a:t>connections between </a:t>
            </a:r>
            <a:r>
              <a:rPr lang="en-GB" sz="2200" dirty="0" smtClean="0"/>
              <a:t>layers</a:t>
            </a:r>
          </a:p>
          <a:p>
            <a:endParaRPr lang="en-GB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1561" y="2546098"/>
            <a:ext cx="8016958" cy="4193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9426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End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1396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PROTOCOL LAYERING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In data communication and networking, </a:t>
            </a:r>
            <a:r>
              <a:rPr lang="en-GB" sz="2400" dirty="0" smtClean="0"/>
              <a:t>a protocol </a:t>
            </a:r>
            <a:r>
              <a:rPr lang="en-GB" sz="2400" dirty="0"/>
              <a:t>defines the rules that both the sender and receiver and all intermediate </a:t>
            </a:r>
            <a:r>
              <a:rPr lang="en-GB" sz="2400" dirty="0" smtClean="0"/>
              <a:t>devices need </a:t>
            </a:r>
            <a:r>
              <a:rPr lang="en-GB" sz="2400" dirty="0"/>
              <a:t>to follow to be able to communicate effectively. </a:t>
            </a:r>
            <a:endParaRPr lang="en-GB" sz="2400" dirty="0" smtClean="0"/>
          </a:p>
          <a:p>
            <a:r>
              <a:rPr lang="en-GB" sz="2400" dirty="0" smtClean="0"/>
              <a:t>When </a:t>
            </a:r>
            <a:r>
              <a:rPr lang="en-GB" sz="2400" dirty="0"/>
              <a:t>communication is </a:t>
            </a:r>
            <a:r>
              <a:rPr lang="en-GB" sz="2400" dirty="0" smtClean="0"/>
              <a:t>simple, we </a:t>
            </a:r>
            <a:r>
              <a:rPr lang="en-GB" sz="2400" dirty="0"/>
              <a:t>may need only one simple protocol; </a:t>
            </a:r>
            <a:endParaRPr lang="en-GB" sz="2400" dirty="0" smtClean="0"/>
          </a:p>
          <a:p>
            <a:r>
              <a:rPr lang="en-GB" sz="2400" dirty="0" smtClean="0"/>
              <a:t>when </a:t>
            </a:r>
            <a:r>
              <a:rPr lang="en-GB" sz="2400" dirty="0"/>
              <a:t>the communication is complex, we </a:t>
            </a:r>
            <a:r>
              <a:rPr lang="en-GB" sz="2400" dirty="0" smtClean="0"/>
              <a:t>may need </a:t>
            </a:r>
            <a:r>
              <a:rPr lang="en-GB" sz="2400" dirty="0"/>
              <a:t>to divide the task between different layers, in which case we need a protocol </a:t>
            </a:r>
            <a:r>
              <a:rPr lang="en-GB" sz="2400" dirty="0" smtClean="0"/>
              <a:t>at each </a:t>
            </a:r>
            <a:r>
              <a:rPr lang="en-GB" sz="2400" dirty="0"/>
              <a:t>layer, or </a:t>
            </a:r>
            <a:r>
              <a:rPr lang="en-GB" sz="2400" b="1" dirty="0"/>
              <a:t>protocol layering.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449974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1" dirty="0"/>
              <a:t>First Scenario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Assume Maria and Ann are </a:t>
            </a:r>
            <a:r>
              <a:rPr lang="en-GB" sz="2400" dirty="0" err="1"/>
              <a:t>neighbors</a:t>
            </a:r>
            <a:r>
              <a:rPr lang="en-GB" sz="2400" dirty="0"/>
              <a:t> with a lot of common ideas. </a:t>
            </a:r>
            <a:r>
              <a:rPr lang="en-GB" sz="2400" dirty="0" smtClean="0"/>
              <a:t>Communication between </a:t>
            </a:r>
            <a:r>
              <a:rPr lang="en-GB" sz="2400" dirty="0"/>
              <a:t>Maria and Ann takes place in one layer, face to face, in the same </a:t>
            </a:r>
            <a:r>
              <a:rPr lang="en-GB" sz="2400" dirty="0" smtClean="0"/>
              <a:t>language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6696" y="3630168"/>
            <a:ext cx="8193024" cy="299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158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1" dirty="0"/>
              <a:t>Second Scenario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541963"/>
          </a:xfrm>
        </p:spPr>
        <p:txBody>
          <a:bodyPr>
            <a:noAutofit/>
          </a:bodyPr>
          <a:lstStyle/>
          <a:p>
            <a:r>
              <a:rPr lang="en-GB" sz="2400" dirty="0" smtClean="0"/>
              <a:t>We </a:t>
            </a:r>
            <a:r>
              <a:rPr lang="en-GB" sz="2400" dirty="0"/>
              <a:t>assume that Ann is offered a </a:t>
            </a:r>
            <a:r>
              <a:rPr lang="en-GB" sz="2400" dirty="0">
                <a:solidFill>
                  <a:srgbClr val="FF0000"/>
                </a:solidFill>
              </a:rPr>
              <a:t>higher-level position </a:t>
            </a:r>
            <a:r>
              <a:rPr lang="en-GB" sz="2400" dirty="0"/>
              <a:t>in </a:t>
            </a:r>
            <a:r>
              <a:rPr lang="en-GB" sz="2400" dirty="0" smtClean="0"/>
              <a:t>her company</a:t>
            </a:r>
            <a:r>
              <a:rPr lang="en-GB" sz="2400" dirty="0"/>
              <a:t>, but needs to move to another branch located in a city very far from Maria</a:t>
            </a:r>
            <a:r>
              <a:rPr lang="en-GB" sz="2400" dirty="0" smtClean="0"/>
              <a:t>.</a:t>
            </a:r>
            <a:endParaRPr lang="en-GB" sz="2400" dirty="0"/>
          </a:p>
          <a:p>
            <a:r>
              <a:rPr lang="en-GB" sz="2400" dirty="0" smtClean="0"/>
              <a:t>Both want to start a new business</a:t>
            </a:r>
          </a:p>
          <a:p>
            <a:r>
              <a:rPr lang="en-GB" sz="2400" dirty="0" smtClean="0"/>
              <a:t>Now a </a:t>
            </a:r>
            <a:r>
              <a:rPr lang="en-GB" sz="2400" dirty="0" smtClean="0">
                <a:solidFill>
                  <a:srgbClr val="FF0000"/>
                </a:solidFill>
              </a:rPr>
              <a:t>hidden and secret communication </a:t>
            </a:r>
            <a:r>
              <a:rPr lang="en-GB" sz="2400" dirty="0" smtClean="0"/>
              <a:t>is needed from intruder</a:t>
            </a:r>
          </a:p>
          <a:p>
            <a:r>
              <a:rPr lang="en-GB" sz="2400" dirty="0"/>
              <a:t>They agree on an encryption/decryption technique. </a:t>
            </a:r>
            <a:endParaRPr lang="en-GB" sz="2400" dirty="0" smtClean="0"/>
          </a:p>
          <a:p>
            <a:r>
              <a:rPr lang="en-GB" sz="2400" dirty="0" smtClean="0"/>
              <a:t>The </a:t>
            </a:r>
            <a:r>
              <a:rPr lang="en-GB" sz="2400" dirty="0"/>
              <a:t>sender </a:t>
            </a:r>
            <a:r>
              <a:rPr lang="en-GB" sz="2400" dirty="0" smtClean="0"/>
              <a:t>of the </a:t>
            </a:r>
            <a:r>
              <a:rPr lang="en-GB" sz="2400" dirty="0"/>
              <a:t>letter encrypts it to make it unreadable by an intruder; the receiver of the </a:t>
            </a:r>
            <a:r>
              <a:rPr lang="en-GB" sz="2400" dirty="0" smtClean="0"/>
              <a:t>letter decrypts </a:t>
            </a:r>
            <a:r>
              <a:rPr lang="en-GB" sz="2400" dirty="0"/>
              <a:t>it to get the original letter.</a:t>
            </a:r>
            <a:endParaRPr lang="en-GB" sz="2400" dirty="0" smtClean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004878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4984" y="480480"/>
            <a:ext cx="7607808" cy="539911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17320" y="6163056"/>
            <a:ext cx="7351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This is referred to as </a:t>
            </a:r>
            <a:r>
              <a:rPr lang="en-GB" sz="2400" i="1" dirty="0"/>
              <a:t>modularity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949592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Advantages of Layering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318" y="1767397"/>
            <a:ext cx="8596668" cy="3880773"/>
          </a:xfrm>
        </p:spPr>
        <p:txBody>
          <a:bodyPr>
            <a:noAutofit/>
          </a:bodyPr>
          <a:lstStyle/>
          <a:p>
            <a:r>
              <a:rPr lang="en-GB" sz="2400" dirty="0"/>
              <a:t>Protocol layering enables us to divide a complex task into several smaller and </a:t>
            </a:r>
            <a:r>
              <a:rPr lang="en-GB" sz="2400" dirty="0" smtClean="0"/>
              <a:t>simpler Tasks</a:t>
            </a:r>
          </a:p>
          <a:p>
            <a:r>
              <a:rPr lang="en-GB" sz="2400" dirty="0" smtClean="0"/>
              <a:t>It </a:t>
            </a:r>
            <a:r>
              <a:rPr lang="en-GB" sz="2400" dirty="0"/>
              <a:t>allows us to separate </a:t>
            </a:r>
            <a:r>
              <a:rPr lang="en-GB" sz="2400" dirty="0" smtClean="0"/>
              <a:t>the services </a:t>
            </a:r>
            <a:r>
              <a:rPr lang="en-GB" sz="2400" dirty="0"/>
              <a:t>from the implementation. A layer needs to be able to receive a set of </a:t>
            </a:r>
            <a:r>
              <a:rPr lang="en-GB" sz="2400" dirty="0" smtClean="0"/>
              <a:t>services from </a:t>
            </a:r>
            <a:r>
              <a:rPr lang="en-GB" sz="2400" dirty="0"/>
              <a:t>the lower layer and to give the services to the upper layer; we don’t </a:t>
            </a:r>
            <a:r>
              <a:rPr lang="en-GB" sz="2400" dirty="0" smtClean="0"/>
              <a:t>care about </a:t>
            </a:r>
            <a:r>
              <a:rPr lang="en-GB" sz="2400" dirty="0"/>
              <a:t>how the layer is implemented</a:t>
            </a:r>
            <a:r>
              <a:rPr lang="en-GB" sz="2400" dirty="0" smtClean="0"/>
              <a:t>.</a:t>
            </a:r>
          </a:p>
          <a:p>
            <a:r>
              <a:rPr lang="en-GB" sz="2400" dirty="0" smtClean="0"/>
              <a:t>Another advantage is that there </a:t>
            </a:r>
            <a:r>
              <a:rPr lang="en-GB" sz="2400" dirty="0"/>
              <a:t>are intermediate systems </a:t>
            </a:r>
            <a:r>
              <a:rPr lang="en-GB" sz="2400" dirty="0" smtClean="0"/>
              <a:t>that need </a:t>
            </a:r>
            <a:r>
              <a:rPr lang="en-GB" sz="2400" dirty="0"/>
              <a:t>only some layers, but not all layers. </a:t>
            </a:r>
            <a:endParaRPr lang="en-GB" sz="2400" dirty="0" smtClean="0"/>
          </a:p>
          <a:p>
            <a:r>
              <a:rPr lang="en-GB" sz="2400" dirty="0" smtClean="0"/>
              <a:t>If </a:t>
            </a:r>
            <a:r>
              <a:rPr lang="en-GB" sz="2400" dirty="0"/>
              <a:t>we did not use protocol layering, we </a:t>
            </a:r>
            <a:r>
              <a:rPr lang="en-GB" sz="2400" dirty="0" smtClean="0"/>
              <a:t>would have </a:t>
            </a:r>
            <a:r>
              <a:rPr lang="en-GB" sz="2400" dirty="0"/>
              <a:t>to make each intermediate system as complex as the end systems</a:t>
            </a:r>
          </a:p>
        </p:txBody>
      </p:sp>
    </p:spTree>
    <p:extLst>
      <p:ext uri="{BB962C8B-B14F-4D97-AF65-F5344CB8AC3E}">
        <p14:creationId xmlns:p14="http://schemas.microsoft.com/office/powerpoint/2010/main" val="1176247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TCP/IP PROTOCOL SUITE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TCP/IP is a protocol suite (a set of protocols </a:t>
            </a:r>
            <a:r>
              <a:rPr lang="en-GB" sz="2400" dirty="0" smtClean="0"/>
              <a:t>organized in </a:t>
            </a:r>
            <a:r>
              <a:rPr lang="en-GB" sz="2400" dirty="0"/>
              <a:t>different layers) used in the Internet today. </a:t>
            </a:r>
            <a:endParaRPr lang="en-GB" sz="2400" dirty="0" smtClean="0"/>
          </a:p>
          <a:p>
            <a:r>
              <a:rPr lang="en-GB" sz="2400" dirty="0" smtClean="0"/>
              <a:t>It </a:t>
            </a:r>
            <a:r>
              <a:rPr lang="en-GB" sz="2400" dirty="0"/>
              <a:t>is a hierarchical protocol made </a:t>
            </a:r>
            <a:r>
              <a:rPr lang="en-GB" sz="2400" dirty="0" smtClean="0"/>
              <a:t>up of </a:t>
            </a:r>
            <a:r>
              <a:rPr lang="en-GB" sz="2400" dirty="0"/>
              <a:t>interactive modules, each of which provides a specific </a:t>
            </a:r>
            <a:r>
              <a:rPr lang="en-GB" sz="2400" dirty="0" smtClean="0"/>
              <a:t>functionality</a:t>
            </a:r>
          </a:p>
          <a:p>
            <a:r>
              <a:rPr lang="en-GB" sz="2400" dirty="0"/>
              <a:t>The term </a:t>
            </a:r>
            <a:r>
              <a:rPr lang="en-GB" sz="2400" i="1" dirty="0" smtClean="0"/>
              <a:t>hierarchical </a:t>
            </a:r>
            <a:r>
              <a:rPr lang="en-GB" sz="2400" dirty="0" smtClean="0"/>
              <a:t>means </a:t>
            </a:r>
            <a:r>
              <a:rPr lang="en-GB" sz="2400" dirty="0"/>
              <a:t>that each upper level protocol is supported by the services provided </a:t>
            </a:r>
            <a:r>
              <a:rPr lang="en-GB" sz="2400" dirty="0" smtClean="0"/>
              <a:t>by one </a:t>
            </a:r>
            <a:r>
              <a:rPr lang="en-GB" sz="2400" dirty="0"/>
              <a:t>or more lower level protocols</a:t>
            </a:r>
            <a:r>
              <a:rPr lang="en-GB" sz="2400" dirty="0" smtClean="0"/>
              <a:t>.</a:t>
            </a:r>
          </a:p>
          <a:p>
            <a:r>
              <a:rPr lang="en-GB" sz="2400" dirty="0"/>
              <a:t>Today, however, TCP/IP is thought of as </a:t>
            </a:r>
            <a:r>
              <a:rPr lang="en-GB" sz="2400" dirty="0" smtClean="0"/>
              <a:t>a five-layer </a:t>
            </a:r>
            <a:r>
              <a:rPr lang="en-GB" sz="2400" dirty="0"/>
              <a:t>model.</a:t>
            </a:r>
          </a:p>
        </p:txBody>
      </p:sp>
    </p:spTree>
    <p:extLst>
      <p:ext uri="{BB962C8B-B14F-4D97-AF65-F5344CB8AC3E}">
        <p14:creationId xmlns:p14="http://schemas.microsoft.com/office/powerpoint/2010/main" val="2808983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Layered Architecture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240" y="1636777"/>
            <a:ext cx="8247888" cy="5220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49597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Two host Communication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4020" y="2078217"/>
            <a:ext cx="8083295" cy="3773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232977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332</TotalTime>
  <Words>439</Words>
  <Application>Microsoft Office PowerPoint</Application>
  <PresentationFormat>Widescreen</PresentationFormat>
  <Paragraphs>35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Wingdings 3</vt:lpstr>
      <vt:lpstr>Facet</vt:lpstr>
      <vt:lpstr>Computer Networks</vt:lpstr>
      <vt:lpstr>PROTOCOL LAYERING</vt:lpstr>
      <vt:lpstr>First Scenario</vt:lpstr>
      <vt:lpstr>Second Scenario</vt:lpstr>
      <vt:lpstr>PowerPoint Presentation</vt:lpstr>
      <vt:lpstr>Advantages of Layering</vt:lpstr>
      <vt:lpstr>TCP/IP PROTOCOL SUITE</vt:lpstr>
      <vt:lpstr>Layered Architecture</vt:lpstr>
      <vt:lpstr>Two host Communication</vt:lpstr>
      <vt:lpstr>Layers in the TCP/IP Protocol Suite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Networks</dc:title>
  <dc:creator>user</dc:creator>
  <cp:lastModifiedBy>user</cp:lastModifiedBy>
  <cp:revision>33</cp:revision>
  <dcterms:created xsi:type="dcterms:W3CDTF">2020-03-06T18:22:42Z</dcterms:created>
  <dcterms:modified xsi:type="dcterms:W3CDTF">2020-06-21T19:01:03Z</dcterms:modified>
</cp:coreProperties>
</file>